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7/25/2022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7/25/2022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7/25/2022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7/25/2022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hyperlink" Target="https://www.ruf.rice.edu/~kemmer/Words04/structure/roots.html" TargetMode="Externa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9232-DDF9-C847-9A71-E3BD94995913}"/>
              </a:ext>
            </a:extLst>
          </p:cNvPr>
          <p:cNvSpPr>
            <a:spLocks noGrp="1"/>
          </p:cNvSpPr>
          <p:nvPr>
            <p:ph type="ctrTitle"/>
          </p:nvPr>
        </p:nvSpPr>
        <p:spPr/>
        <p:txBody>
          <a:bodyPr>
            <a:normAutofit fontScale="90000"/>
          </a:bodyPr>
          <a:lstStyle/>
          <a:p>
            <a:r>
              <a:rPr lang="en-GB"/>
              <a:t>Morphemes</a:t>
            </a:r>
            <a:br>
              <a:rPr lang="en-GB"/>
            </a:br>
            <a:r>
              <a:rPr lang="en-GB"/>
              <a:t>MA II SEM PAPER VIII </a:t>
            </a:r>
            <a:br>
              <a:rPr lang="en-GB"/>
            </a:br>
            <a:endParaRPr lang="en-US"/>
          </a:p>
        </p:txBody>
      </p:sp>
      <p:sp>
        <p:nvSpPr>
          <p:cNvPr id="3" name="Subtitle 2">
            <a:extLst>
              <a:ext uri="{FF2B5EF4-FFF2-40B4-BE49-F238E27FC236}">
                <a16:creationId xmlns:a16="http://schemas.microsoft.com/office/drawing/2014/main" id="{658BB357-9158-394F-966D-A7C3ADA2AC2C}"/>
              </a:ext>
            </a:extLst>
          </p:cNvPr>
          <p:cNvSpPr>
            <a:spLocks noGrp="1"/>
          </p:cNvSpPr>
          <p:nvPr>
            <p:ph type="subTitle" idx="1"/>
          </p:nvPr>
        </p:nvSpPr>
        <p:spPr/>
        <p:txBody>
          <a:bodyPr/>
          <a:lstStyle/>
          <a:p>
            <a:r>
              <a:rPr lang="en-GB"/>
              <a:t>Department of English Govt College Paonta Sahib Distt Sirmour HP </a:t>
            </a:r>
            <a:endParaRPr lang="en-US"/>
          </a:p>
        </p:txBody>
      </p:sp>
    </p:spTree>
    <p:extLst>
      <p:ext uri="{BB962C8B-B14F-4D97-AF65-F5344CB8AC3E}">
        <p14:creationId xmlns:p14="http://schemas.microsoft.com/office/powerpoint/2010/main" val="500450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0662-2D64-0A44-912E-46AD615789E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2837B4-07A6-1648-85B5-809FBCABEFD3}"/>
              </a:ext>
            </a:extLst>
          </p:cNvPr>
          <p:cNvSpPr>
            <a:spLocks noGrp="1"/>
          </p:cNvSpPr>
          <p:nvPr>
            <p:ph idx="1"/>
          </p:nvPr>
        </p:nvSpPr>
        <p:spPr/>
        <p:txBody>
          <a:bodyPr/>
          <a:lstStyle/>
          <a:p>
            <a:r>
              <a:rPr lang="en-GB" b="0" i="0">
                <a:solidFill>
                  <a:srgbClr val="000000"/>
                </a:solidFill>
                <a:effectLst/>
                <a:latin typeface="Georgia" panose="02040502050405020303" pitchFamily="18" charset="0"/>
              </a:rPr>
              <a:t>Morphemes are form/meaning pairings (where "form" = distinctive string of sounds). Morphemes can be roots or affixes, depending on whether they are the main part or dependent part of a word (cf. </a:t>
            </a:r>
            <a:r>
              <a:rPr lang="en-GB" b="0" i="0" u="none" strike="noStrike">
                <a:solidFill>
                  <a:srgbClr val="000000"/>
                </a:solidFill>
                <a:effectLst/>
                <a:latin typeface="Georgia" panose="02040502050405020303" pitchFamily="18" charset="0"/>
                <a:hlinkClick r:id="rId2"/>
              </a:rPr>
              <a:t>Roots vs. Affixes</a:t>
            </a:r>
            <a:r>
              <a:rPr lang="en-GB" b="0" i="0">
                <a:solidFill>
                  <a:srgbClr val="000000"/>
                </a:solidFill>
                <a:effectLst/>
                <a:latin typeface="Georgia" panose="02040502050405020303" pitchFamily="18" charset="0"/>
              </a:rPr>
              <a:t>).</a:t>
            </a:r>
          </a:p>
          <a:p>
            <a:r>
              <a:rPr lang="en-GB" b="0" i="0">
                <a:solidFill>
                  <a:srgbClr val="000000"/>
                </a:solidFill>
                <a:effectLst/>
                <a:latin typeface="Georgia" panose="02040502050405020303" pitchFamily="18" charset="0"/>
              </a:rPr>
              <a:t>It is important to recognize that there is no one-to-one correspondence between form and meaning, and that what counts for identification as a morpheme is both form AND meaning. Let's consider some potentially tricky situations that can arise in deciding whether we're dealing with a single morpheme or more than one:</a:t>
            </a:r>
          </a:p>
        </p:txBody>
      </p:sp>
    </p:spTree>
    <p:extLst>
      <p:ext uri="{BB962C8B-B14F-4D97-AF65-F5344CB8AC3E}">
        <p14:creationId xmlns:p14="http://schemas.microsoft.com/office/powerpoint/2010/main" val="363055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B532-5B6A-AA4F-A413-4C6A058DDB3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4C429A-8D56-C94F-A0C5-6CEEBC0DA729}"/>
              </a:ext>
            </a:extLst>
          </p:cNvPr>
          <p:cNvSpPr>
            <a:spLocks noGrp="1"/>
          </p:cNvSpPr>
          <p:nvPr>
            <p:ph idx="1"/>
          </p:nvPr>
        </p:nvSpPr>
        <p:spPr/>
        <p:txBody>
          <a:bodyPr>
            <a:normAutofit fontScale="92500" lnSpcReduction="20000"/>
          </a:bodyPr>
          <a:lstStyle/>
          <a:p>
            <a:r>
              <a:rPr lang="en-GB" b="0" i="0">
                <a:solidFill>
                  <a:srgbClr val="000000"/>
                </a:solidFill>
                <a:effectLst/>
                <a:latin typeface="Georgia" panose="02040502050405020303" pitchFamily="18" charset="0"/>
              </a:rPr>
              <a:t>1. Two different morphemes can accidentally have the same form. Some English morphemes for which this is the case are the following ("Greek prefix", "Latin root" etc. are abbreviations for "prefix borrowed from (Classical) Greek", "root morpheme borrowed from Latin" etc.):</a:t>
            </a:r>
          </a:p>
          <a:p>
            <a:r>
              <a:rPr lang="en-GB" b="0" i="1">
                <a:solidFill>
                  <a:srgbClr val="000000"/>
                </a:solidFill>
                <a:effectLst/>
                <a:latin typeface="Georgia" panose="02040502050405020303" pitchFamily="18" charset="0"/>
              </a:rPr>
              <a:t>a</a:t>
            </a:r>
            <a:r>
              <a:rPr lang="en-GB" b="0" i="0">
                <a:solidFill>
                  <a:srgbClr val="000000"/>
                </a:solidFill>
                <a:effectLst/>
                <a:latin typeface="Georgia" panose="02040502050405020303" pitchFamily="18" charset="0"/>
              </a:rPr>
              <a:t> indefinite article (native English--a free morpheme)</a:t>
            </a:r>
            <a:br>
              <a:rPr lang="en-GB" b="0" i="0">
                <a:solidFill>
                  <a:srgbClr val="000000"/>
                </a:solidFill>
                <a:effectLst/>
                <a:latin typeface="Georgia" panose="02040502050405020303" pitchFamily="18" charset="0"/>
              </a:rPr>
            </a:br>
            <a:r>
              <a:rPr lang="en-GB" b="0" i="1">
                <a:solidFill>
                  <a:srgbClr val="000000"/>
                </a:solidFill>
                <a:effectLst/>
                <a:latin typeface="Georgia" panose="02040502050405020303" pitchFamily="18" charset="0"/>
              </a:rPr>
              <a:t>a-</a:t>
            </a:r>
            <a:r>
              <a:rPr lang="en-GB" b="0" i="0">
                <a:solidFill>
                  <a:srgbClr val="000000"/>
                </a:solidFill>
                <a:effectLst/>
                <a:latin typeface="Georgia" panose="02040502050405020303" pitchFamily="18" charset="0"/>
              </a:rPr>
              <a:t> 'not' (one form of a Greek prefix)</a:t>
            </a:r>
          </a:p>
          <a:p>
            <a:r>
              <a:rPr lang="en-GB" b="0" i="1">
                <a:solidFill>
                  <a:srgbClr val="000000"/>
                </a:solidFill>
                <a:effectLst/>
                <a:latin typeface="Georgia" panose="02040502050405020303" pitchFamily="18" charset="0"/>
              </a:rPr>
              <a:t>in-</a:t>
            </a:r>
            <a:r>
              <a:rPr lang="en-GB" b="0" i="0">
                <a:solidFill>
                  <a:srgbClr val="000000"/>
                </a:solidFill>
                <a:effectLst/>
                <a:latin typeface="Georgia" panose="02040502050405020303" pitchFamily="18" charset="0"/>
              </a:rPr>
              <a:t> 'not' (Latin prefix) ( insoluble, inclement )</a:t>
            </a:r>
            <a:br>
              <a:rPr lang="en-GB" b="0" i="0">
                <a:solidFill>
                  <a:srgbClr val="000000"/>
                </a:solidFill>
                <a:effectLst/>
                <a:latin typeface="Georgia" panose="02040502050405020303" pitchFamily="18" charset="0"/>
              </a:rPr>
            </a:br>
            <a:r>
              <a:rPr lang="en-GB" b="0" i="1">
                <a:solidFill>
                  <a:srgbClr val="000000"/>
                </a:solidFill>
                <a:effectLst/>
                <a:latin typeface="Georgia" panose="02040502050405020303" pitchFamily="18" charset="0"/>
              </a:rPr>
              <a:t>in-</a:t>
            </a:r>
            <a:r>
              <a:rPr lang="en-GB" b="0" i="0">
                <a:solidFill>
                  <a:srgbClr val="000000"/>
                </a:solidFill>
                <a:effectLst/>
                <a:latin typeface="Georgia" panose="02040502050405020303" pitchFamily="18" charset="0"/>
              </a:rPr>
              <a:t> 'into, within' (Latin prefix) ( ingress, invade )</a:t>
            </a:r>
          </a:p>
          <a:p>
            <a:r>
              <a:rPr lang="en-GB" b="0" i="1">
                <a:solidFill>
                  <a:srgbClr val="000000"/>
                </a:solidFill>
                <a:effectLst/>
                <a:latin typeface="Georgia" panose="02040502050405020303" pitchFamily="18" charset="0"/>
              </a:rPr>
              <a:t>homo</a:t>
            </a:r>
            <a:r>
              <a:rPr lang="en-GB" b="0" i="0">
                <a:solidFill>
                  <a:srgbClr val="000000"/>
                </a:solidFill>
                <a:effectLst/>
                <a:latin typeface="Georgia" panose="02040502050405020303" pitchFamily="18" charset="0"/>
              </a:rPr>
              <a:t> 'human being' (Latin root)</a:t>
            </a:r>
            <a:br>
              <a:rPr lang="en-GB" b="0" i="0">
                <a:solidFill>
                  <a:srgbClr val="000000"/>
                </a:solidFill>
                <a:effectLst/>
                <a:latin typeface="Georgia" panose="02040502050405020303" pitchFamily="18" charset="0"/>
              </a:rPr>
            </a:br>
            <a:r>
              <a:rPr lang="en-GB" b="0" i="1">
                <a:solidFill>
                  <a:srgbClr val="000000"/>
                </a:solidFill>
                <a:effectLst/>
                <a:latin typeface="Georgia" panose="02040502050405020303" pitchFamily="18" charset="0"/>
              </a:rPr>
              <a:t>homo- </a:t>
            </a:r>
            <a:r>
              <a:rPr lang="en-GB" b="0" i="0">
                <a:solidFill>
                  <a:srgbClr val="000000"/>
                </a:solidFill>
                <a:effectLst/>
                <a:latin typeface="Georgia" panose="02040502050405020303" pitchFamily="18" charset="0"/>
              </a:rPr>
              <a:t>'same' (Greek prefix)</a:t>
            </a:r>
          </a:p>
          <a:p>
            <a:r>
              <a:rPr lang="en-GB" b="0" i="0">
                <a:solidFill>
                  <a:srgbClr val="000000"/>
                </a:solidFill>
                <a:effectLst/>
                <a:latin typeface="Georgia" panose="02040502050405020303" pitchFamily="18" charset="0"/>
              </a:rPr>
              <a:t>The unrelatedness of the meanings tells us they are different linguistic units. There is no psychological connection between them, an</a:t>
            </a:r>
          </a:p>
        </p:txBody>
      </p:sp>
    </p:spTree>
    <p:extLst>
      <p:ext uri="{BB962C8B-B14F-4D97-AF65-F5344CB8AC3E}">
        <p14:creationId xmlns:p14="http://schemas.microsoft.com/office/powerpoint/2010/main" val="268476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B319-09EE-0746-A1ED-4E98971909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80B1F0-5EF2-B445-AA3F-47ABA516DA17}"/>
              </a:ext>
            </a:extLst>
          </p:cNvPr>
          <p:cNvSpPr>
            <a:spLocks noGrp="1"/>
          </p:cNvSpPr>
          <p:nvPr>
            <p:ph idx="1"/>
          </p:nvPr>
        </p:nvSpPr>
        <p:spPr/>
        <p:txBody>
          <a:bodyPr>
            <a:normAutofit fontScale="85000" lnSpcReduction="10000"/>
          </a:bodyPr>
          <a:lstStyle/>
          <a:p>
            <a:r>
              <a:rPr lang="en-GB" b="0" i="0">
                <a:solidFill>
                  <a:srgbClr val="000000"/>
                </a:solidFill>
                <a:effectLst/>
                <a:latin typeface="Georgia" panose="02040502050405020303" pitchFamily="18" charset="0"/>
              </a:rPr>
              <a:t>2. Forms with the same meaning may also be different morphemes. There are two subcases of this:</a:t>
            </a:r>
          </a:p>
          <a:p>
            <a:r>
              <a:rPr lang="en-GB" b="0" i="0">
                <a:solidFill>
                  <a:srgbClr val="000000"/>
                </a:solidFill>
                <a:effectLst/>
                <a:latin typeface="Georgia" panose="02040502050405020303" pitchFamily="18" charset="0"/>
              </a:rPr>
              <a:t>the forms may be rather different from one another. Example:</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          </a:t>
            </a:r>
            <a:r>
              <a:rPr lang="en-GB" b="0" i="1">
                <a:solidFill>
                  <a:srgbClr val="000000"/>
                </a:solidFill>
                <a:effectLst/>
                <a:latin typeface="Georgia" panose="02040502050405020303" pitchFamily="18" charset="0"/>
              </a:rPr>
              <a:t>a-/an-</a:t>
            </a:r>
            <a:r>
              <a:rPr lang="en-GB" b="0" i="0">
                <a:solidFill>
                  <a:srgbClr val="000000"/>
                </a:solidFill>
                <a:effectLst/>
                <a:latin typeface="Georgia" panose="02040502050405020303" pitchFamily="18" charset="0"/>
              </a:rPr>
              <a:t> 'not' (Greek prefix)</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          </a:t>
            </a:r>
            <a:r>
              <a:rPr lang="en-GB" b="0" i="1">
                <a:solidFill>
                  <a:srgbClr val="000000"/>
                </a:solidFill>
                <a:effectLst/>
                <a:latin typeface="Georgia" panose="02040502050405020303" pitchFamily="18" charset="0"/>
              </a:rPr>
              <a:t>in-</a:t>
            </a:r>
            <a:r>
              <a:rPr lang="en-GB" b="0" i="0">
                <a:solidFill>
                  <a:srgbClr val="000000"/>
                </a:solidFill>
                <a:effectLst/>
                <a:latin typeface="Georgia" panose="02040502050405020303" pitchFamily="18" charset="0"/>
              </a:rPr>
              <a:t> 'not' (Latin prefix) (other allomorphs im-, il-, ir- , etc.)</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          </a:t>
            </a:r>
            <a:r>
              <a:rPr lang="en-GB" b="0" i="1">
                <a:solidFill>
                  <a:srgbClr val="000000"/>
                </a:solidFill>
                <a:effectLst/>
                <a:latin typeface="Georgia" panose="02040502050405020303" pitchFamily="18" charset="0"/>
              </a:rPr>
              <a:t>un-</a:t>
            </a:r>
            <a:r>
              <a:rPr lang="en-GB" b="0" i="0">
                <a:solidFill>
                  <a:srgbClr val="000000"/>
                </a:solidFill>
                <a:effectLst/>
                <a:latin typeface="Georgia" panose="02040502050405020303" pitchFamily="18" charset="0"/>
              </a:rPr>
              <a:t> 'not' (native English prefix)</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In this example, the first two morphemes were borrowed into English from different languages, a sufficient reason for thinking of them as different elements and hence distinct morphemes. The third is native English, which means another different linguistic source and hence a different element. It so happens that in this case, all three morphemes go back to a prehistoric word meaning 'not' that linguists have reconstructed as part of the original language that gave rise to Latin, Greek, English, and other related languages. But the connection is too far back to think of them as a unitary element in English. </a:t>
            </a:r>
          </a:p>
        </p:txBody>
      </p:sp>
    </p:spTree>
    <p:extLst>
      <p:ext uri="{BB962C8B-B14F-4D97-AF65-F5344CB8AC3E}">
        <p14:creationId xmlns:p14="http://schemas.microsoft.com/office/powerpoint/2010/main" val="4095519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A62B-5E59-0947-9AFA-05EB16DF1A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9943DEC-16D7-714F-B477-9EA06C9B82BE}"/>
              </a:ext>
            </a:extLst>
          </p:cNvPr>
          <p:cNvSpPr>
            <a:spLocks noGrp="1"/>
          </p:cNvSpPr>
          <p:nvPr>
            <p:ph idx="1"/>
          </p:nvPr>
        </p:nvSpPr>
        <p:spPr/>
        <p:txBody>
          <a:bodyPr>
            <a:normAutofit fontScale="85000" lnSpcReduction="20000"/>
          </a:bodyPr>
          <a:lstStyle/>
          <a:p>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the forms may be the same or very similar, but like the above case, their sources are different languages. Example:</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          </a:t>
            </a:r>
            <a:r>
              <a:rPr lang="en-GB" b="0" i="1">
                <a:solidFill>
                  <a:srgbClr val="000000"/>
                </a:solidFill>
                <a:effectLst/>
                <a:latin typeface="Georgia" panose="02040502050405020303" pitchFamily="18" charset="0"/>
              </a:rPr>
              <a:t>in-</a:t>
            </a:r>
            <a:r>
              <a:rPr lang="en-GB" b="0" i="0">
                <a:solidFill>
                  <a:srgbClr val="000000"/>
                </a:solidFill>
                <a:effectLst/>
                <a:latin typeface="Georgia" panose="02040502050405020303" pitchFamily="18" charset="0"/>
              </a:rPr>
              <a:t> 'into, within' (Latin prefix)</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          </a:t>
            </a:r>
            <a:r>
              <a:rPr lang="en-GB" b="0" i="1">
                <a:solidFill>
                  <a:srgbClr val="000000"/>
                </a:solidFill>
                <a:effectLst/>
                <a:latin typeface="Georgia" panose="02040502050405020303" pitchFamily="18" charset="0"/>
              </a:rPr>
              <a:t>in(-)</a:t>
            </a:r>
            <a:r>
              <a:rPr lang="en-GB" b="0" i="0">
                <a:solidFill>
                  <a:srgbClr val="000000"/>
                </a:solidFill>
                <a:effectLst/>
                <a:latin typeface="Georgia" panose="02040502050405020303" pitchFamily="18" charset="0"/>
              </a:rPr>
              <a:t> 'into, within' (native English preposition and prefix)</a:t>
            </a:r>
            <a:br>
              <a:rPr lang="en-GB" b="0" i="0">
                <a:solidFill>
                  <a:srgbClr val="000000"/>
                </a:solidFill>
                <a:effectLst/>
                <a:latin typeface="Georgia" panose="02040502050405020303" pitchFamily="18" charset="0"/>
              </a:rPr>
            </a:br>
            <a:r>
              <a:rPr lang="en-GB" b="0" i="0">
                <a:solidFill>
                  <a:srgbClr val="000000"/>
                </a:solidFill>
                <a:effectLst/>
                <a:latin typeface="Georgia" panose="02040502050405020303" pitchFamily="18" charset="0"/>
              </a:rPr>
              <a:t>As above, these two happen to go back to a common ancestral source morpheme, before Latin and English (and their closest relatives) evolved into separate languages. (This historical fact accounts for why the forms are similar.) But again, the unity of these elements is only historical. Because the immediate source languages are different, it is reasonable to think of them as different elements. This kind of situation, in which our definition of morpheme as an element pairing a particular form with a particular meaning might lead us to call these one morpheme, but our historical knowledge leads us to call them two, is comparatively rare. We need not let such a borderline case detract from our basic understanding of a morpheme. They are mentioned here only for completeness' sake.</a:t>
            </a:r>
          </a:p>
        </p:txBody>
      </p:sp>
    </p:spTree>
    <p:extLst>
      <p:ext uri="{BB962C8B-B14F-4D97-AF65-F5344CB8AC3E}">
        <p14:creationId xmlns:p14="http://schemas.microsoft.com/office/powerpoint/2010/main" val="3328790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3523-36F4-064B-95EC-775EB3C28C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DF9D32-C75C-6D40-B3A6-A8472A28EF1A}"/>
              </a:ext>
            </a:extLst>
          </p:cNvPr>
          <p:cNvSpPr>
            <a:spLocks noGrp="1"/>
          </p:cNvSpPr>
          <p:nvPr>
            <p:ph idx="1"/>
          </p:nvPr>
        </p:nvSpPr>
        <p:spPr/>
        <p:txBody>
          <a:bodyPr>
            <a:normAutofit fontScale="85000" lnSpcReduction="20000"/>
          </a:bodyPr>
          <a:lstStyle/>
          <a:p>
            <a:r>
              <a:rPr lang="en-GB" b="0" i="0">
                <a:solidFill>
                  <a:srgbClr val="000000"/>
                </a:solidFill>
                <a:effectLst/>
                <a:latin typeface="Georgia" panose="02040502050405020303" pitchFamily="18" charset="0"/>
              </a:rPr>
              <a:t>3. Two forms with the same meaning may be alternate forms of the same morpheme. Example:</a:t>
            </a:r>
          </a:p>
          <a:p>
            <a:r>
              <a:rPr lang="en-GB" b="0" i="1">
                <a:solidFill>
                  <a:srgbClr val="000000"/>
                </a:solidFill>
                <a:effectLst/>
                <a:latin typeface="Georgia" panose="02040502050405020303" pitchFamily="18" charset="0"/>
              </a:rPr>
              <a:t>a-</a:t>
            </a:r>
            <a:r>
              <a:rPr lang="en-GB" b="0" i="0">
                <a:solidFill>
                  <a:srgbClr val="000000"/>
                </a:solidFill>
                <a:effectLst/>
                <a:latin typeface="Georgia" panose="02040502050405020303" pitchFamily="18" charset="0"/>
              </a:rPr>
              <a:t> and </a:t>
            </a:r>
            <a:r>
              <a:rPr lang="en-GB" b="0" i="1">
                <a:solidFill>
                  <a:srgbClr val="000000"/>
                </a:solidFill>
                <a:effectLst/>
                <a:latin typeface="Georgia" panose="02040502050405020303" pitchFamily="18" charset="0"/>
              </a:rPr>
              <a:t>an-</a:t>
            </a:r>
            <a:r>
              <a:rPr lang="en-GB" b="0" i="0">
                <a:solidFill>
                  <a:srgbClr val="000000"/>
                </a:solidFill>
                <a:effectLst/>
                <a:latin typeface="Georgia" panose="02040502050405020303" pitchFamily="18" charset="0"/>
              </a:rPr>
              <a:t> 'not' (Greek prefix)</a:t>
            </a:r>
          </a:p>
          <a:p>
            <a:r>
              <a:rPr lang="en-GB" b="0" i="1">
                <a:solidFill>
                  <a:srgbClr val="000000"/>
                </a:solidFill>
                <a:effectLst/>
                <a:latin typeface="Georgia" panose="02040502050405020303" pitchFamily="18" charset="0"/>
              </a:rPr>
              <a:t>se-</a:t>
            </a:r>
            <a:r>
              <a:rPr lang="en-GB" b="0" i="0">
                <a:solidFill>
                  <a:srgbClr val="000000"/>
                </a:solidFill>
                <a:effectLst/>
                <a:latin typeface="Georgia" panose="02040502050405020303" pitchFamily="18" charset="0"/>
              </a:rPr>
              <a:t> and </a:t>
            </a:r>
            <a:r>
              <a:rPr lang="en-GB" b="0" i="1">
                <a:solidFill>
                  <a:srgbClr val="000000"/>
                </a:solidFill>
                <a:effectLst/>
                <a:latin typeface="Georgia" panose="02040502050405020303" pitchFamily="18" charset="0"/>
              </a:rPr>
              <a:t>sed-</a:t>
            </a:r>
            <a:r>
              <a:rPr lang="en-GB" b="0" i="0">
                <a:solidFill>
                  <a:srgbClr val="000000"/>
                </a:solidFill>
                <a:effectLst/>
                <a:latin typeface="Georgia" panose="02040502050405020303" pitchFamily="18" charset="0"/>
              </a:rPr>
              <a:t> 'apart' (Latin prefix)</a:t>
            </a:r>
          </a:p>
          <a:p>
            <a:r>
              <a:rPr lang="en-GB" b="0" i="0">
                <a:solidFill>
                  <a:srgbClr val="000000"/>
                </a:solidFill>
                <a:effectLst/>
                <a:latin typeface="Georgia" panose="02040502050405020303" pitchFamily="18" charset="0"/>
              </a:rPr>
              <a:t>In these cases, the two forms are very similar, often differing in one consonant or vowel. They typically result from a situation in which an original single form adapted its beginning or ending sounds to the sounds found in other morphemes it combined with. Often there is some pattern to the alternation between the two forms (e.g. the Greek 'not' morpheme is found in the form a- before roots beginning with consonants, and an- before roots beginning with vowels.)</a:t>
            </a:r>
          </a:p>
          <a:p>
            <a:r>
              <a:rPr lang="en-GB" b="0" i="0">
                <a:solidFill>
                  <a:srgbClr val="000000"/>
                </a:solidFill>
                <a:effectLst/>
                <a:latin typeface="Georgia" panose="02040502050405020303" pitchFamily="18" charset="0"/>
              </a:rPr>
              <a:t>The alternate forms in these cases are called allomorphs ( &lt; Greek prefix allo- 'other'). We will discuss many cases of allomorphy in class; they are treated in Chapter 4 of Denning and Leben.</a:t>
            </a:r>
          </a:p>
        </p:txBody>
      </p:sp>
    </p:spTree>
    <p:extLst>
      <p:ext uri="{BB962C8B-B14F-4D97-AF65-F5344CB8AC3E}">
        <p14:creationId xmlns:p14="http://schemas.microsoft.com/office/powerpoint/2010/main" val="85083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AB56A-67B2-2C47-BF5D-A44A2F31B8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CC4ADDA-D6C3-DE4B-8FEF-F76F886A8A20}"/>
              </a:ext>
            </a:extLst>
          </p:cNvPr>
          <p:cNvSpPr>
            <a:spLocks noGrp="1"/>
          </p:cNvSpPr>
          <p:nvPr>
            <p:ph idx="1"/>
          </p:nvPr>
        </p:nvSpPr>
        <p:spPr/>
        <p:txBody>
          <a:bodyPr>
            <a:normAutofit/>
          </a:bodyPr>
          <a:lstStyle/>
          <a:p>
            <a:endParaRPr lang="en-GB" sz="6000"/>
          </a:p>
          <a:p>
            <a:r>
              <a:rPr lang="en-GB" sz="6000"/>
              <a:t>       Thank you</a:t>
            </a:r>
            <a:endParaRPr lang="en-US" sz="6000"/>
          </a:p>
        </p:txBody>
      </p:sp>
    </p:spTree>
    <p:extLst>
      <p:ext uri="{BB962C8B-B14F-4D97-AF65-F5344CB8AC3E}">
        <p14:creationId xmlns:p14="http://schemas.microsoft.com/office/powerpoint/2010/main" val="21722840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Parcel</vt:lpstr>
      <vt:lpstr>Morphemes MA II SEM PAPER VIII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Morphemes MA II SEM PAPER VIII  </dc:title>
  <dc:creator>Unknown User</dc:creator>
  <cp:lastModifiedBy>Unknown User</cp:lastModifiedBy>
  <cp:revision>1</cp:revision>
  <dcterms:created xsi:type="dcterms:W3CDTF">2022-07-25T17:14:40Z</dcterms:created>
  <dcterms:modified xsi:type="dcterms:W3CDTF">2022-07-25T17:24:51Z</dcterms:modified>
</cp:coreProperties>
</file>